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29" r:id="rId2"/>
    <p:sldId id="326" r:id="rId3"/>
    <p:sldId id="325" r:id="rId4"/>
    <p:sldId id="327" r:id="rId5"/>
    <p:sldId id="328" r:id="rId6"/>
    <p:sldId id="32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990099"/>
    <a:srgbClr val="000099"/>
    <a:srgbClr val="006600"/>
    <a:srgbClr val="FFFF33"/>
    <a:srgbClr val="FFFF66"/>
    <a:srgbClr val="FF66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24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2D974F-7B9E-4C3F-846E-6367318A73D9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7FADBE-9DD0-496C-AF80-7DA9A9FFF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FADBE-9DD0-496C-AF80-7DA9A9FFF22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70AAD-E7DE-47AD-ADB6-F70D7CC5C95F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DA970-6D9C-41EB-B8B4-C0CD1CF970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70AAD-E7DE-47AD-ADB6-F70D7CC5C95F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DA970-6D9C-41EB-B8B4-C0CD1CF970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70AAD-E7DE-47AD-ADB6-F70D7CC5C95F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DA970-6D9C-41EB-B8B4-C0CD1CF970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70AAD-E7DE-47AD-ADB6-F70D7CC5C95F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DA970-6D9C-41EB-B8B4-C0CD1CF970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70AAD-E7DE-47AD-ADB6-F70D7CC5C95F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DA970-6D9C-41EB-B8B4-C0CD1CF970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70AAD-E7DE-47AD-ADB6-F70D7CC5C95F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DA970-6D9C-41EB-B8B4-C0CD1CF970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70AAD-E7DE-47AD-ADB6-F70D7CC5C95F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DA970-6D9C-41EB-B8B4-C0CD1CF970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70AAD-E7DE-47AD-ADB6-F70D7CC5C95F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DA970-6D9C-41EB-B8B4-C0CD1CF970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70AAD-E7DE-47AD-ADB6-F70D7CC5C95F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DA970-6D9C-41EB-B8B4-C0CD1CF970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70AAD-E7DE-47AD-ADB6-F70D7CC5C95F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DA970-6D9C-41EB-B8B4-C0CD1CF970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70AAD-E7DE-47AD-ADB6-F70D7CC5C95F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DA970-6D9C-41EB-B8B4-C0CD1CF970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70AAD-E7DE-47AD-ADB6-F70D7CC5C95F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DA970-6D9C-41EB-B8B4-C0CD1CF970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solidFill>
                  <a:schemeClr val="bg1"/>
                </a:solidFill>
                <a:latin typeface="Arial Black" pitchFamily="34" charset="0"/>
              </a:rPr>
              <a:t>El </a:t>
            </a:r>
            <a:r>
              <a:rPr lang="en-US" sz="9600" dirty="0" err="1" smtClean="0">
                <a:solidFill>
                  <a:schemeClr val="bg1"/>
                </a:solidFill>
                <a:latin typeface="Arial Black" pitchFamily="34" charset="0"/>
              </a:rPr>
              <a:t>Realismo</a:t>
            </a:r>
            <a:r>
              <a:rPr lang="en-US" sz="96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9600" dirty="0" err="1" smtClean="0">
                <a:solidFill>
                  <a:schemeClr val="bg1"/>
                </a:solidFill>
                <a:latin typeface="Arial Black" pitchFamily="34" charset="0"/>
              </a:rPr>
              <a:t>Español</a:t>
            </a:r>
            <a:endParaRPr lang="en-US" sz="96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err="1" smtClean="0">
                <a:solidFill>
                  <a:schemeClr val="bg1"/>
                </a:solidFill>
                <a:latin typeface="Arial Black" pitchFamily="34" charset="0"/>
              </a:rPr>
              <a:t>Definición</a:t>
            </a:r>
            <a:endParaRPr lang="en-US" sz="80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828800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-El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Realismo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fue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un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moviemiento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literario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durante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la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segunda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mitad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del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siglo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XIX.  </a:t>
            </a:r>
          </a:p>
          <a:p>
            <a:endParaRPr lang="en-US" sz="4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efleja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realidad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cotidiana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con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toda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fidelidad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en-US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>
                <a:solidFill>
                  <a:schemeClr val="bg1"/>
                </a:solidFill>
                <a:latin typeface="Arial Black" pitchFamily="34" charset="0"/>
              </a:rPr>
              <a:t>TEMAS</a:t>
            </a:r>
            <a:endParaRPr lang="en-US" sz="80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600200"/>
            <a:ext cx="9144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-El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conflicto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principal en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las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novelas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es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el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enfrentamiento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entre el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individuo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la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sociedad</a:t>
            </a:r>
            <a:endParaRPr lang="en-US" sz="4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Sus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protagonistas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luchan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por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intergrarse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en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una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sociedad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difícil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Tx/>
              <a:buChar char="-"/>
            </a:pP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Los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conflictos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adquieren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importancia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como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la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necesidad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dinero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los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problemas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familiares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err="1" smtClean="0">
                <a:solidFill>
                  <a:schemeClr val="bg1"/>
                </a:solidFill>
                <a:latin typeface="Arial Black" pitchFamily="34" charset="0"/>
              </a:rPr>
              <a:t>Técnicas</a:t>
            </a:r>
            <a:endParaRPr lang="en-US" sz="80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600200"/>
            <a:ext cx="9144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-Las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descripciones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incluyen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todos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tipos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detalles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-La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novela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cuenta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una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historia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con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lugares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reales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conocidos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por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todos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lectores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incluye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sucesos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históricos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-Se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usa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la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técnica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del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narrador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omnisciente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en-US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err="1" smtClean="0">
                <a:solidFill>
                  <a:schemeClr val="bg1"/>
                </a:solidFill>
                <a:latin typeface="Arial Black" pitchFamily="34" charset="0"/>
              </a:rPr>
              <a:t>Personajes</a:t>
            </a:r>
            <a:endParaRPr lang="en-US" sz="80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371600"/>
            <a:ext cx="9144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Pertenecen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al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mundo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inmediato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Tal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como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el 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pueblo o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política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-Los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protagonistas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aparecen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definidos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	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por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sus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pensamientos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sus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sueños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sus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efectos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sus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virtudes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Al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autor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le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interesa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el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análisis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de 	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caracteres</a:t>
            </a:r>
            <a:endParaRPr lang="en-US" sz="4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</p:spPr>
        <p:txBody>
          <a:bodyPr>
            <a:noAutofit/>
          </a:bodyPr>
          <a:lstStyle/>
          <a:p>
            <a:r>
              <a:rPr lang="en-US" sz="6000" dirty="0" smtClean="0">
                <a:latin typeface="Arial Black" pitchFamily="34" charset="0"/>
              </a:rPr>
              <a:t/>
            </a:r>
            <a:br>
              <a:rPr lang="en-US" sz="6000" dirty="0" smtClean="0">
                <a:latin typeface="Arial Black" pitchFamily="34" charset="0"/>
              </a:rPr>
            </a:br>
            <a:r>
              <a:rPr lang="en-US" sz="6000" dirty="0" smtClean="0">
                <a:latin typeface="Arial Black" pitchFamily="34" charset="0"/>
              </a:rPr>
              <a:t/>
            </a:r>
            <a:br>
              <a:rPr lang="en-US" sz="6000" dirty="0" smtClean="0">
                <a:latin typeface="Arial Black" pitchFamily="34" charset="0"/>
              </a:rPr>
            </a:br>
            <a:r>
              <a:rPr lang="en-US" sz="6000" dirty="0" smtClean="0">
                <a:latin typeface="Arial Black" pitchFamily="34" charset="0"/>
              </a:rPr>
              <a:t/>
            </a:r>
            <a:br>
              <a:rPr lang="en-US" sz="6000" dirty="0" smtClean="0">
                <a:latin typeface="Arial Black" pitchFamily="34" charset="0"/>
              </a:rPr>
            </a:br>
            <a:r>
              <a:rPr lang="en-US" sz="6000" dirty="0" err="1" smtClean="0">
                <a:solidFill>
                  <a:schemeClr val="bg1"/>
                </a:solidFill>
                <a:latin typeface="Arial Black" pitchFamily="34" charset="0"/>
              </a:rPr>
              <a:t>Características</a:t>
            </a:r>
            <a:r>
              <a:rPr lang="en-US" sz="6000" dirty="0" smtClean="0">
                <a:solidFill>
                  <a:schemeClr val="bg1"/>
                </a:solidFill>
                <a:latin typeface="Arial Black" pitchFamily="34" charset="0"/>
              </a:rPr>
              <a:t> del </a:t>
            </a:r>
            <a:br>
              <a:rPr lang="en-US" sz="6000" dirty="0" smtClean="0">
                <a:solidFill>
                  <a:schemeClr val="bg1"/>
                </a:solidFill>
                <a:latin typeface="Arial Black" pitchFamily="34" charset="0"/>
              </a:rPr>
            </a:br>
            <a:r>
              <a:rPr lang="en-US" sz="6000" dirty="0" err="1" smtClean="0">
                <a:solidFill>
                  <a:schemeClr val="bg1"/>
                </a:solidFill>
                <a:latin typeface="Arial Black" pitchFamily="34" charset="0"/>
              </a:rPr>
              <a:t>Realismo</a:t>
            </a:r>
            <a:r>
              <a:rPr lang="en-US" sz="60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latin typeface="Arial Black" pitchFamily="34" charset="0"/>
              </a:rPr>
              <a:t>Español</a:t>
            </a:r>
            <a:r>
              <a:rPr lang="en-US" sz="6000" dirty="0" smtClean="0">
                <a:latin typeface="Arial Black" pitchFamily="34" charset="0"/>
              </a:rPr>
              <a:t/>
            </a:r>
            <a:br>
              <a:rPr lang="en-US" sz="6000" dirty="0" smtClean="0">
                <a:latin typeface="Arial Black" pitchFamily="34" charset="0"/>
              </a:rPr>
            </a:br>
            <a:r>
              <a:rPr lang="en-US" sz="6000" dirty="0" smtClean="0">
                <a:latin typeface="Arial Black" pitchFamily="34" charset="0"/>
              </a:rPr>
              <a:t/>
            </a:r>
            <a:br>
              <a:rPr lang="en-US" sz="6000" dirty="0" smtClean="0">
                <a:latin typeface="Arial Black" pitchFamily="34" charset="0"/>
              </a:rPr>
            </a:br>
            <a:endParaRPr lang="en-US" sz="6000" dirty="0"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2209800"/>
            <a:ext cx="9144000" cy="46482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Arial Black" pitchFamily="34" charset="0"/>
              </a:rPr>
              <a:t>-</a:t>
            </a:r>
            <a:r>
              <a:rPr lang="en-US" dirty="0" err="1" smtClean="0">
                <a:solidFill>
                  <a:schemeClr val="bg1"/>
                </a:solidFill>
                <a:latin typeface="Arial Black" pitchFamily="34" charset="0"/>
              </a:rPr>
              <a:t>Romanticismo</a:t>
            </a:r>
            <a:r>
              <a:rPr lang="en-US" dirty="0" smtClean="0">
                <a:solidFill>
                  <a:schemeClr val="bg1"/>
                </a:solidFill>
                <a:latin typeface="Arial Black" pitchFamily="34" charset="0"/>
              </a:rPr>
              <a:t> y </a:t>
            </a:r>
            <a:r>
              <a:rPr lang="en-US" dirty="0" err="1" smtClean="0">
                <a:solidFill>
                  <a:schemeClr val="bg1"/>
                </a:solidFill>
                <a:latin typeface="Arial Black" pitchFamily="34" charset="0"/>
              </a:rPr>
              <a:t>Realismo</a:t>
            </a:r>
            <a:r>
              <a:rPr lang="en-US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 Black" pitchFamily="34" charset="0"/>
              </a:rPr>
              <a:t>coexistieron</a:t>
            </a:r>
            <a:r>
              <a:rPr lang="en-US" dirty="0" smtClean="0">
                <a:solidFill>
                  <a:schemeClr val="bg1"/>
                </a:solidFill>
                <a:latin typeface="Arial Black" pitchFamily="34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Arial Black" pitchFamily="34" charset="0"/>
              </a:rPr>
              <a:t>-</a:t>
            </a:r>
            <a:r>
              <a:rPr lang="en-US" dirty="0" err="1" smtClean="0">
                <a:solidFill>
                  <a:schemeClr val="bg1"/>
                </a:solidFill>
                <a:latin typeface="Arial Black" pitchFamily="34" charset="0"/>
              </a:rPr>
              <a:t>Rechaza</a:t>
            </a:r>
            <a:r>
              <a:rPr lang="en-US" dirty="0" smtClean="0">
                <a:solidFill>
                  <a:schemeClr val="bg1"/>
                </a:solidFill>
                <a:latin typeface="Arial Black" pitchFamily="34" charset="0"/>
              </a:rPr>
              <a:t> lo </a:t>
            </a:r>
            <a:r>
              <a:rPr lang="en-US" dirty="0" err="1" smtClean="0">
                <a:solidFill>
                  <a:schemeClr val="bg1"/>
                </a:solidFill>
                <a:latin typeface="Arial Black" pitchFamily="34" charset="0"/>
              </a:rPr>
              <a:t>subjetivo</a:t>
            </a:r>
            <a:r>
              <a:rPr lang="en-US" dirty="0" smtClean="0">
                <a:solidFill>
                  <a:schemeClr val="bg1"/>
                </a:solidFill>
                <a:latin typeface="Arial Black" pitchFamily="34" charset="0"/>
              </a:rPr>
              <a:t> y </a:t>
            </a:r>
            <a:r>
              <a:rPr lang="en-US" dirty="0" err="1" smtClean="0">
                <a:solidFill>
                  <a:schemeClr val="bg1"/>
                </a:solidFill>
                <a:latin typeface="Arial Black" pitchFamily="34" charset="0"/>
              </a:rPr>
              <a:t>refleja</a:t>
            </a:r>
            <a:r>
              <a:rPr lang="en-US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 Black" pitchFamily="34" charset="0"/>
              </a:rPr>
              <a:t>las</a:t>
            </a:r>
            <a:r>
              <a:rPr lang="en-US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 Black" pitchFamily="34" charset="0"/>
              </a:rPr>
              <a:t>costumbres</a:t>
            </a:r>
            <a:r>
              <a:rPr lang="en-US" dirty="0" smtClean="0">
                <a:solidFill>
                  <a:schemeClr val="bg1"/>
                </a:solidFill>
                <a:latin typeface="Arial Black" pitchFamily="34" charset="0"/>
              </a:rPr>
              <a:t> y la </a:t>
            </a:r>
            <a:r>
              <a:rPr lang="en-US" dirty="0" err="1" smtClean="0">
                <a:solidFill>
                  <a:schemeClr val="bg1"/>
                </a:solidFill>
                <a:latin typeface="Arial Black" pitchFamily="34" charset="0"/>
              </a:rPr>
              <a:t>vida</a:t>
            </a:r>
            <a:r>
              <a:rPr lang="en-US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 Black" pitchFamily="34" charset="0"/>
              </a:rPr>
              <a:t>cotidiana</a:t>
            </a:r>
            <a:r>
              <a:rPr lang="en-US" dirty="0" smtClean="0">
                <a:solidFill>
                  <a:schemeClr val="bg1"/>
                </a:solidFill>
                <a:latin typeface="Arial Black" pitchFamily="34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Arial Black" pitchFamily="34" charset="0"/>
              </a:rPr>
              <a:t>-Se </a:t>
            </a:r>
            <a:r>
              <a:rPr lang="en-US" dirty="0" err="1" smtClean="0">
                <a:solidFill>
                  <a:schemeClr val="bg1"/>
                </a:solidFill>
                <a:latin typeface="Arial Black" pitchFamily="34" charset="0"/>
              </a:rPr>
              <a:t>retrata</a:t>
            </a:r>
            <a:r>
              <a:rPr lang="en-US" dirty="0" smtClean="0">
                <a:solidFill>
                  <a:schemeClr val="bg1"/>
                </a:solidFill>
                <a:latin typeface="Arial Black" pitchFamily="34" charset="0"/>
              </a:rPr>
              <a:t> del </a:t>
            </a:r>
            <a:r>
              <a:rPr lang="en-US" dirty="0" err="1" smtClean="0">
                <a:solidFill>
                  <a:schemeClr val="bg1"/>
                </a:solidFill>
                <a:latin typeface="Arial Black" pitchFamily="34" charset="0"/>
              </a:rPr>
              <a:t>mundo</a:t>
            </a:r>
            <a:r>
              <a:rPr lang="en-US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 Black" pitchFamily="34" charset="0"/>
              </a:rPr>
              <a:t>alrededor</a:t>
            </a:r>
            <a:r>
              <a:rPr lang="en-US" dirty="0" smtClean="0">
                <a:solidFill>
                  <a:schemeClr val="bg1"/>
                </a:solidFill>
                <a:latin typeface="Arial Black" pitchFamily="34" charset="0"/>
              </a:rPr>
              <a:t>, el </a:t>
            </a:r>
            <a:r>
              <a:rPr lang="en-US" dirty="0" err="1" smtClean="0">
                <a:solidFill>
                  <a:schemeClr val="bg1"/>
                </a:solidFill>
                <a:latin typeface="Arial Black" pitchFamily="34" charset="0"/>
              </a:rPr>
              <a:t>presente</a:t>
            </a:r>
            <a:r>
              <a:rPr lang="en-US" dirty="0" smtClean="0">
                <a:solidFill>
                  <a:schemeClr val="bg1"/>
                </a:solidFill>
                <a:latin typeface="Arial Black" pitchFamily="34" charset="0"/>
              </a:rPr>
              <a:t> y los </a:t>
            </a:r>
            <a:r>
              <a:rPr lang="en-US" dirty="0" err="1" smtClean="0">
                <a:solidFill>
                  <a:schemeClr val="bg1"/>
                </a:solidFill>
                <a:latin typeface="Arial Black" pitchFamily="34" charset="0"/>
              </a:rPr>
              <a:t>problemas</a:t>
            </a:r>
            <a:r>
              <a:rPr lang="en-US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 Black" pitchFamily="34" charset="0"/>
              </a:rPr>
              <a:t>sociales</a:t>
            </a:r>
            <a:r>
              <a:rPr lang="en-US" dirty="0" smtClean="0">
                <a:solidFill>
                  <a:schemeClr val="bg1"/>
                </a:solidFill>
                <a:latin typeface="Arial Black" pitchFamily="34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Arial Black" pitchFamily="34" charset="0"/>
              </a:rPr>
              <a:t>-Los </a:t>
            </a:r>
            <a:r>
              <a:rPr lang="en-US" dirty="0" err="1" smtClean="0">
                <a:solidFill>
                  <a:schemeClr val="bg1"/>
                </a:solidFill>
                <a:latin typeface="Arial Black" pitchFamily="34" charset="0"/>
              </a:rPr>
              <a:t>escritores</a:t>
            </a:r>
            <a:r>
              <a:rPr lang="en-US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 Black" pitchFamily="34" charset="0"/>
              </a:rPr>
              <a:t>observan</a:t>
            </a:r>
            <a:r>
              <a:rPr lang="en-US" dirty="0" smtClean="0">
                <a:solidFill>
                  <a:schemeClr val="bg1"/>
                </a:solidFill>
                <a:latin typeface="Arial Black" pitchFamily="34" charset="0"/>
              </a:rPr>
              <a:t> la </a:t>
            </a:r>
            <a:r>
              <a:rPr lang="en-US" dirty="0" err="1" smtClean="0">
                <a:solidFill>
                  <a:schemeClr val="bg1"/>
                </a:solidFill>
                <a:latin typeface="Arial Black" pitchFamily="34" charset="0"/>
              </a:rPr>
              <a:t>realidad</a:t>
            </a:r>
            <a:r>
              <a:rPr lang="en-US" dirty="0" smtClean="0">
                <a:solidFill>
                  <a:schemeClr val="bg1"/>
                </a:solidFill>
                <a:latin typeface="Arial Black" pitchFamily="34" charset="0"/>
              </a:rPr>
              <a:t> y la </a:t>
            </a:r>
            <a:r>
              <a:rPr lang="en-US" dirty="0" err="1" smtClean="0">
                <a:solidFill>
                  <a:schemeClr val="bg1"/>
                </a:solidFill>
                <a:latin typeface="Arial Black" pitchFamily="34" charset="0"/>
              </a:rPr>
              <a:t>retratan</a:t>
            </a:r>
            <a:r>
              <a:rPr lang="en-US" dirty="0" smtClean="0">
                <a:solidFill>
                  <a:schemeClr val="bg1"/>
                </a:solidFill>
                <a:latin typeface="Arial Black" pitchFamily="34" charset="0"/>
              </a:rPr>
              <a:t>.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 smtClean="0">
                <a:solidFill>
                  <a:schemeClr val="bg1"/>
                </a:solidFill>
                <a:latin typeface="Arial Black" pitchFamily="34" charset="0"/>
              </a:rPr>
              <a:t>-Los </a:t>
            </a:r>
            <a:r>
              <a:rPr lang="en-US" dirty="0" err="1" smtClean="0">
                <a:solidFill>
                  <a:schemeClr val="bg1"/>
                </a:solidFill>
                <a:latin typeface="Arial Black" pitchFamily="34" charset="0"/>
              </a:rPr>
              <a:t>géneros</a:t>
            </a:r>
            <a:r>
              <a:rPr lang="en-US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 Black" pitchFamily="34" charset="0"/>
              </a:rPr>
              <a:t>literarios</a:t>
            </a:r>
            <a:r>
              <a:rPr lang="en-US" dirty="0" smtClean="0">
                <a:solidFill>
                  <a:schemeClr val="bg1"/>
                </a:solidFill>
                <a:latin typeface="Arial Black" pitchFamily="34" charset="0"/>
              </a:rPr>
              <a:t>: la </a:t>
            </a:r>
            <a:r>
              <a:rPr lang="en-US" dirty="0" err="1" smtClean="0">
                <a:solidFill>
                  <a:schemeClr val="bg1"/>
                </a:solidFill>
                <a:latin typeface="Arial Black" pitchFamily="34" charset="0"/>
              </a:rPr>
              <a:t>novela</a:t>
            </a:r>
            <a:r>
              <a:rPr lang="en-US" dirty="0" smtClean="0">
                <a:solidFill>
                  <a:schemeClr val="bg1"/>
                </a:solidFill>
                <a:latin typeface="Arial Black" pitchFamily="34" charset="0"/>
              </a:rPr>
              <a:t> y los </a:t>
            </a:r>
            <a:r>
              <a:rPr lang="en-US" dirty="0" err="1" smtClean="0">
                <a:solidFill>
                  <a:schemeClr val="bg1"/>
                </a:solidFill>
                <a:latin typeface="Arial Black" pitchFamily="34" charset="0"/>
              </a:rPr>
              <a:t>cuentos</a:t>
            </a:r>
            <a:r>
              <a:rPr lang="en-US" dirty="0" smtClean="0">
                <a:solidFill>
                  <a:schemeClr val="bg1"/>
                </a:solidFill>
                <a:latin typeface="Arial Black" pitchFamily="34" charset="0"/>
              </a:rPr>
              <a:t>.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 smtClean="0">
                <a:solidFill>
                  <a:schemeClr val="bg1"/>
                </a:solidFill>
                <a:latin typeface="Arial Black" pitchFamily="34" charset="0"/>
              </a:rPr>
              <a:t>-</a:t>
            </a:r>
            <a:r>
              <a:rPr lang="en-US" dirty="0" err="1" smtClean="0">
                <a:solidFill>
                  <a:schemeClr val="bg1"/>
                </a:solidFill>
                <a:latin typeface="Arial Black" pitchFamily="34" charset="0"/>
              </a:rPr>
              <a:t>Función</a:t>
            </a:r>
            <a:r>
              <a:rPr lang="en-US" dirty="0" smtClean="0">
                <a:solidFill>
                  <a:schemeClr val="bg1"/>
                </a:solidFill>
                <a:latin typeface="Arial Black" pitchFamily="34" charset="0"/>
              </a:rPr>
              <a:t>: Social 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 smtClean="0">
                <a:solidFill>
                  <a:schemeClr val="bg1"/>
                </a:solidFill>
                <a:latin typeface="Arial Black" pitchFamily="34" charset="0"/>
              </a:rPr>
              <a:t>-</a:t>
            </a:r>
            <a:r>
              <a:rPr lang="en-US" dirty="0" err="1" smtClean="0">
                <a:solidFill>
                  <a:schemeClr val="bg1"/>
                </a:solidFill>
                <a:latin typeface="Arial Black" pitchFamily="34" charset="0"/>
              </a:rPr>
              <a:t>Lenguaje</a:t>
            </a:r>
            <a:r>
              <a:rPr lang="en-US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 Black" pitchFamily="34" charset="0"/>
              </a:rPr>
              <a:t>directo</a:t>
            </a:r>
            <a:r>
              <a:rPr lang="en-US" dirty="0" smtClean="0">
                <a:solidFill>
                  <a:schemeClr val="bg1"/>
                </a:solidFill>
                <a:latin typeface="Arial Black" pitchFamily="34" charset="0"/>
              </a:rPr>
              <a:t> y reproduce </a:t>
            </a:r>
            <a:r>
              <a:rPr lang="en-US" dirty="0" err="1" smtClean="0">
                <a:solidFill>
                  <a:schemeClr val="bg1"/>
                </a:solidFill>
                <a:latin typeface="Arial Black" pitchFamily="34" charset="0"/>
              </a:rPr>
              <a:t>fielmente</a:t>
            </a:r>
            <a:r>
              <a:rPr lang="en-US" dirty="0" smtClean="0">
                <a:solidFill>
                  <a:schemeClr val="bg1"/>
                </a:solidFill>
                <a:latin typeface="Arial Black" pitchFamily="34" charset="0"/>
              </a:rPr>
              <a:t> los </a:t>
            </a:r>
            <a:r>
              <a:rPr lang="en-US" dirty="0" err="1" smtClean="0">
                <a:solidFill>
                  <a:schemeClr val="bg1"/>
                </a:solidFill>
                <a:latin typeface="Arial Black" pitchFamily="34" charset="0"/>
              </a:rPr>
              <a:t>hechos</a:t>
            </a:r>
            <a:r>
              <a:rPr lang="en-US" dirty="0" smtClean="0">
                <a:solidFill>
                  <a:schemeClr val="bg1"/>
                </a:solidFill>
                <a:latin typeface="Arial Black" pitchFamily="34" charset="0"/>
              </a:rPr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4085</TotalTime>
  <Words>183</Words>
  <Application>Microsoft Office PowerPoint</Application>
  <PresentationFormat>On-screen Show (4:3)</PresentationFormat>
  <Paragraphs>29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Arial Black</vt:lpstr>
      <vt:lpstr>Calibri</vt:lpstr>
      <vt:lpstr>Office Theme</vt:lpstr>
      <vt:lpstr>El Realismo Español</vt:lpstr>
      <vt:lpstr>Definición</vt:lpstr>
      <vt:lpstr>TEMAS</vt:lpstr>
      <vt:lpstr>Técnicas</vt:lpstr>
      <vt:lpstr>Personajes</vt:lpstr>
      <vt:lpstr>   Características del  Realismo Español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Padre Nuestro  Padre nuestro, que estás en el cielo, santificado sea tu nombre.  Venga a nosotros tu reino; hágase tu voluntad en la tierra como en el cielo. Danos hoy nuestro pan de cada día; Perdona nuestras ofensas,  como también nosotros perdonamos a los que nos ofenden. No nos dejes caer en la tentación, y líbranos del mal.   Amen.</dc:title>
  <dc:creator>aboter</dc:creator>
  <cp:lastModifiedBy>Boter, Adriana</cp:lastModifiedBy>
  <cp:revision>188</cp:revision>
  <dcterms:created xsi:type="dcterms:W3CDTF">2012-08-16T04:27:21Z</dcterms:created>
  <dcterms:modified xsi:type="dcterms:W3CDTF">2017-03-03T16:55:01Z</dcterms:modified>
</cp:coreProperties>
</file>